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6" r:id="rId2"/>
    <p:sldId id="259" r:id="rId3"/>
    <p:sldId id="257" r:id="rId4"/>
    <p:sldId id="260" r:id="rId5"/>
    <p:sldId id="262" r:id="rId6"/>
    <p:sldId id="263" r:id="rId7"/>
    <p:sldId id="347" r:id="rId8"/>
    <p:sldId id="264" r:id="rId9"/>
    <p:sldId id="343" r:id="rId10"/>
    <p:sldId id="372" r:id="rId11"/>
    <p:sldId id="305" r:id="rId12"/>
    <p:sldId id="306" r:id="rId13"/>
    <p:sldId id="356" r:id="rId14"/>
    <p:sldId id="348" r:id="rId15"/>
    <p:sldId id="267" r:id="rId16"/>
    <p:sldId id="344" r:id="rId17"/>
    <p:sldId id="310" r:id="rId18"/>
    <p:sldId id="375" r:id="rId19"/>
    <p:sldId id="349" r:id="rId20"/>
    <p:sldId id="268" r:id="rId21"/>
    <p:sldId id="312" r:id="rId22"/>
    <p:sldId id="373" r:id="rId23"/>
    <p:sldId id="311" r:id="rId24"/>
    <p:sldId id="360" r:id="rId25"/>
    <p:sldId id="313" r:id="rId26"/>
    <p:sldId id="368" r:id="rId27"/>
    <p:sldId id="369" r:id="rId28"/>
    <p:sldId id="336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1600" y="476672"/>
            <a:ext cx="7272808" cy="59046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300" dirty="0" smtClean="0">
                <a:solidFill>
                  <a:srgbClr val="0000CC"/>
                </a:solidFill>
              </a:rPr>
              <a:t>At </a:t>
            </a:r>
            <a:r>
              <a:rPr lang="da-DK" sz="2300" dirty="0">
                <a:solidFill>
                  <a:srgbClr val="0000CC"/>
                </a:solidFill>
              </a:rPr>
              <a:t>14. </a:t>
            </a:r>
            <a:r>
              <a:rPr lang="pt-BR" sz="2300" dirty="0">
                <a:solidFill>
                  <a:srgbClr val="0000CC"/>
                </a:solidFill>
              </a:rPr>
              <a:t>23  E, havendo-lhes por comum consentimento eleito anciãos em cada igreja, orando com jejuns, os encomendaram ao Senhor em quem haviam crido</a:t>
            </a:r>
            <a:r>
              <a:rPr lang="pt-BR" sz="2300" dirty="0" smtClean="0">
                <a:solidFill>
                  <a:srgbClr val="0000CC"/>
                </a:solidFill>
              </a:rPr>
              <a:t>.</a:t>
            </a:r>
          </a:p>
          <a:p>
            <a:pPr marL="0" indent="0">
              <a:buNone/>
            </a:pPr>
            <a:r>
              <a:rPr lang="da-DK" sz="2400" dirty="0" smtClean="0">
                <a:solidFill>
                  <a:srgbClr val="7030A0"/>
                </a:solidFill>
              </a:rPr>
              <a:t>At </a:t>
            </a:r>
            <a:r>
              <a:rPr lang="da-DK" sz="2400" dirty="0">
                <a:solidFill>
                  <a:srgbClr val="7030A0"/>
                </a:solidFill>
              </a:rPr>
              <a:t>20. </a:t>
            </a:r>
            <a:r>
              <a:rPr lang="pt-BR" sz="2400" dirty="0" smtClean="0">
                <a:solidFill>
                  <a:srgbClr val="7030A0"/>
                </a:solidFill>
              </a:rPr>
              <a:t>28  </a:t>
            </a:r>
            <a:r>
              <a:rPr lang="pt-BR" sz="2400" dirty="0">
                <a:solidFill>
                  <a:srgbClr val="7030A0"/>
                </a:solidFill>
              </a:rPr>
              <a:t>Olhai, pois, por vós e por todo o rebanho sobre que o Espírito Santo vos constituiu bispos, para apascentardes a igreja de Deus, que ele resgatou com seu próprio sangue.</a:t>
            </a:r>
            <a:endParaRPr lang="da-DK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da-DK" sz="2250" dirty="0">
                <a:solidFill>
                  <a:srgbClr val="0000CC"/>
                </a:solidFill>
              </a:rPr>
              <a:t>1 Pe 5. </a:t>
            </a:r>
            <a:r>
              <a:rPr lang="pt-BR" sz="2250" dirty="0">
                <a:solidFill>
                  <a:srgbClr val="0000CC"/>
                </a:solidFill>
              </a:rPr>
              <a:t>1 </a:t>
            </a:r>
            <a:r>
              <a:rPr lang="pt-BR" sz="2250" dirty="0" smtClean="0">
                <a:solidFill>
                  <a:srgbClr val="0000CC"/>
                </a:solidFill>
              </a:rPr>
              <a:t>Aos </a:t>
            </a:r>
            <a:r>
              <a:rPr lang="pt-BR" sz="2250" dirty="0">
                <a:solidFill>
                  <a:srgbClr val="0000CC"/>
                </a:solidFill>
              </a:rPr>
              <a:t>presbíteros que estão entre vós, admoesto eu, que sou também presbítero com eles, e testemunha das aflições de Cristo, e participante da glória que se há de revelar</a:t>
            </a:r>
            <a:r>
              <a:rPr lang="pt-BR" sz="2250" dirty="0" smtClean="0">
                <a:solidFill>
                  <a:srgbClr val="0000CC"/>
                </a:solidFill>
              </a:rPr>
              <a:t>: 2 </a:t>
            </a:r>
            <a:r>
              <a:rPr lang="pt-BR" sz="2250" dirty="0">
                <a:solidFill>
                  <a:srgbClr val="0000CC"/>
                </a:solidFill>
              </a:rPr>
              <a:t>apascentai o rebanho de Deus que está entre vós, tendo cuidado dele, não por força, mas voluntariamente; nem por torpe ganância, mas de ânimo pronto</a:t>
            </a:r>
            <a:r>
              <a:rPr lang="pt-BR" sz="2250" dirty="0" smtClean="0">
                <a:solidFill>
                  <a:srgbClr val="0000CC"/>
                </a:solidFill>
              </a:rPr>
              <a:t>;  3  </a:t>
            </a:r>
            <a:r>
              <a:rPr lang="pt-BR" sz="2250" dirty="0">
                <a:solidFill>
                  <a:srgbClr val="0000CC"/>
                </a:solidFill>
              </a:rPr>
              <a:t>nem como tendo domínio sobre a herança de Deus, mas servindo de exemplo ao rebanho</a:t>
            </a:r>
            <a:r>
              <a:rPr lang="pt-BR" sz="2250" dirty="0" smtClean="0">
                <a:solidFill>
                  <a:srgbClr val="0000CC"/>
                </a:solidFill>
              </a:rPr>
              <a:t>.  4  </a:t>
            </a:r>
            <a:r>
              <a:rPr lang="pt-BR" sz="2250" dirty="0">
                <a:solidFill>
                  <a:srgbClr val="0000CC"/>
                </a:solidFill>
              </a:rPr>
              <a:t>E, quando aparecer o Sumo Pastor, alcançareis a incorruptível coroa de glória.</a:t>
            </a:r>
            <a:endParaRPr lang="pt-BR" sz="225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693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pt-BR" sz="3700" b="1" dirty="0">
                <a:solidFill>
                  <a:srgbClr val="006600"/>
                </a:solidFill>
              </a:rPr>
              <a:t>I – A EXCELÊNCIA DO </a:t>
            </a:r>
            <a:r>
              <a:rPr lang="pt-BR" sz="3700" b="1" dirty="0" smtClean="0">
                <a:solidFill>
                  <a:srgbClr val="006600"/>
                </a:solidFill>
              </a:rPr>
              <a:t>EPISCOPADO</a:t>
            </a:r>
          </a:p>
          <a:p>
            <a:pPr marL="0" lvl="0" indent="0">
              <a:buNone/>
            </a:pPr>
            <a:r>
              <a:rPr lang="pt-BR" sz="1400" b="1" dirty="0">
                <a:solidFill>
                  <a:srgbClr val="006600"/>
                </a:solidFill>
              </a:rPr>
              <a:t>		</a:t>
            </a:r>
            <a:r>
              <a:rPr lang="pt-BR" sz="1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45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2 - </a:t>
            </a:r>
            <a:r>
              <a:rPr lang="pt-BR" sz="4500" dirty="0"/>
              <a:t>Quando Paulo confirma a veracidade do </a:t>
            </a:r>
            <a:r>
              <a:rPr lang="pt-BR" sz="4500" dirty="0" smtClean="0"/>
              <a:t>dito </a:t>
            </a:r>
            <a:r>
              <a:rPr lang="pt-BR" sz="4500" dirty="0"/>
              <a:t>de que a obra do presbitério (ou episcopado, como aqui é chamada) era uma “</a:t>
            </a:r>
            <a:r>
              <a:rPr lang="pt-BR" sz="4500" dirty="0">
                <a:solidFill>
                  <a:srgbClr val="0000CC"/>
                </a:solidFill>
              </a:rPr>
              <a:t>excelente obra</a:t>
            </a:r>
            <a:r>
              <a:rPr lang="pt-BR" sz="4500" dirty="0"/>
              <a:t>”, certamente ele tem em vista a grande honra e o privilégio incomparável de servir à igreja de Cristo; mas também a tremenda </a:t>
            </a:r>
            <a:r>
              <a:rPr lang="pt-BR" sz="4500" dirty="0" smtClean="0"/>
              <a:t>responsabilidade. </a:t>
            </a:r>
            <a:r>
              <a:rPr lang="pt-BR" sz="4500" dirty="0"/>
              <a:t>Convém, portanto, que o aspirante à excelência do ministério (ou que já esteja nele) se faça </a:t>
            </a:r>
            <a:r>
              <a:rPr lang="pt-BR" sz="4500" dirty="0" smtClean="0"/>
              <a:t>digno </a:t>
            </a:r>
            <a:r>
              <a:rPr lang="pt-BR" sz="4500" dirty="0"/>
              <a:t>dessa obra, através de um caráter ou conduta igualmente excelente; </a:t>
            </a:r>
            <a:r>
              <a:rPr lang="pt-BR" sz="4500" dirty="0" smtClean="0"/>
              <a:t>não </a:t>
            </a:r>
            <a:r>
              <a:rPr lang="pt-BR" sz="4500" dirty="0"/>
              <a:t>apenas por palavra, mas por obra e testemunho, animando os fracos e corroborando os que estão firmes na fé</a:t>
            </a:r>
            <a:r>
              <a:rPr lang="pt-BR" sz="4500" dirty="0" smtClean="0"/>
              <a:t>.	</a:t>
            </a:r>
            <a:r>
              <a:rPr lang="pt-BR" sz="3800" dirty="0"/>
              <a:t>	</a:t>
            </a:r>
            <a:r>
              <a:rPr lang="pt-BR" sz="1800" dirty="0"/>
              <a:t> (cf</a:t>
            </a:r>
            <a:r>
              <a:rPr lang="pt-BR" sz="1800" dirty="0">
                <a:solidFill>
                  <a:srgbClr val="0000CC"/>
                </a:solidFill>
              </a:rPr>
              <a:t>. </a:t>
            </a:r>
            <a:r>
              <a:rPr lang="pt-BR" sz="1800" dirty="0" err="1">
                <a:solidFill>
                  <a:srgbClr val="0000CC"/>
                </a:solidFill>
              </a:rPr>
              <a:t>Hb</a:t>
            </a:r>
            <a:r>
              <a:rPr lang="pt-BR" sz="1800" dirty="0">
                <a:solidFill>
                  <a:srgbClr val="0000CC"/>
                </a:solidFill>
              </a:rPr>
              <a:t> 13.7; 1 </a:t>
            </a:r>
            <a:r>
              <a:rPr lang="pt-BR" sz="1800" dirty="0" err="1">
                <a:solidFill>
                  <a:srgbClr val="0000CC"/>
                </a:solidFill>
              </a:rPr>
              <a:t>Tm</a:t>
            </a:r>
            <a:r>
              <a:rPr lang="pt-BR" sz="1800" dirty="0">
                <a:solidFill>
                  <a:srgbClr val="0000CC"/>
                </a:solidFill>
              </a:rPr>
              <a:t> 4.12, 16</a:t>
            </a:r>
            <a:r>
              <a:rPr lang="pt-BR" sz="1800" dirty="0"/>
              <a:t>)</a:t>
            </a:r>
            <a:endParaRPr lang="pt-BR" sz="18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00808"/>
            <a:ext cx="7704856" cy="41764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00CC"/>
                </a:solidFill>
              </a:rPr>
              <a:t>Hb 13.  </a:t>
            </a:r>
            <a:r>
              <a:rPr lang="pt-BR" sz="2800" dirty="0" smtClean="0">
                <a:solidFill>
                  <a:srgbClr val="0000CC"/>
                </a:solidFill>
              </a:rPr>
              <a:t>7  </a:t>
            </a:r>
            <a:r>
              <a:rPr lang="pt-BR" sz="2800" dirty="0">
                <a:solidFill>
                  <a:srgbClr val="0000CC"/>
                </a:solidFill>
              </a:rPr>
              <a:t>Lembrai-vos dos vossos pastores, que vos falaram a palavra de Deus, a fé dos quais imitai, atentando para a sua maneira de viver</a:t>
            </a:r>
            <a:r>
              <a:rPr lang="pt-BR" sz="2800" dirty="0" smtClean="0">
                <a:solidFill>
                  <a:srgbClr val="0000CC"/>
                </a:solidFill>
              </a:rPr>
              <a:t>.</a:t>
            </a:r>
            <a:endParaRPr lang="en-US" sz="28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7030A0"/>
                </a:solidFill>
              </a:rPr>
              <a:t>1 Tm 4. </a:t>
            </a:r>
            <a:r>
              <a:rPr lang="pt-BR" sz="2800" dirty="0">
                <a:solidFill>
                  <a:srgbClr val="7030A0"/>
                </a:solidFill>
              </a:rPr>
              <a:t>12  Ninguém despreze a tua mocidade; mas sê o exemplo dos fiéis, na palavra, no trato, na caridade, no espírito, na fé, na pureza.</a:t>
            </a:r>
          </a:p>
          <a:p>
            <a:pPr marL="0" indent="0">
              <a:buNone/>
            </a:pPr>
            <a:r>
              <a:rPr lang="pt-BR" sz="2800" dirty="0" smtClean="0">
                <a:solidFill>
                  <a:srgbClr val="7030A0"/>
                </a:solidFill>
              </a:rPr>
              <a:t>16  </a:t>
            </a:r>
            <a:r>
              <a:rPr lang="pt-BR" sz="2800" dirty="0">
                <a:solidFill>
                  <a:srgbClr val="7030A0"/>
                </a:solidFill>
              </a:rPr>
              <a:t>Tem cuidado de ti mesmo e da doutrina; persevera nestas coisas; porque, fazendo isto, te salvarás, tanto a ti mesmo como aos que te ouvem</a:t>
            </a:r>
            <a:r>
              <a:rPr lang="pt-BR" sz="2800" dirty="0">
                <a:solidFill>
                  <a:srgbClr val="0000CC"/>
                </a:solidFill>
              </a:rPr>
              <a:t>.</a:t>
            </a:r>
            <a:endParaRPr lang="pt-BR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4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pt-BR" sz="8000" b="1" dirty="0">
                <a:solidFill>
                  <a:srgbClr val="006600"/>
                </a:solidFill>
              </a:rPr>
              <a:t>I – A EXCELÊNCIA DO </a:t>
            </a:r>
            <a:r>
              <a:rPr lang="pt-BR" sz="8000" b="1" dirty="0" smtClean="0">
                <a:solidFill>
                  <a:srgbClr val="006600"/>
                </a:solidFill>
              </a:rPr>
              <a:t>EPISCOPADO</a:t>
            </a:r>
          </a:p>
          <a:p>
            <a:pPr marL="0" lvl="0" indent="0">
              <a:buNone/>
            </a:pP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8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3 - </a:t>
            </a:r>
            <a:r>
              <a:rPr lang="pt-BR" sz="8800" dirty="0"/>
              <a:t>A primeira qualidade </a:t>
            </a:r>
            <a:r>
              <a:rPr lang="pt-BR" sz="8800" dirty="0" smtClean="0"/>
              <a:t>citada e </a:t>
            </a:r>
            <a:r>
              <a:rPr lang="pt-BR" sz="8800" dirty="0"/>
              <a:t>mais </a:t>
            </a:r>
            <a:r>
              <a:rPr lang="pt-BR" sz="8800" dirty="0" smtClean="0"/>
              <a:t>abrangente é: </a:t>
            </a:r>
            <a:r>
              <a:rPr lang="pt-BR" sz="8800" dirty="0"/>
              <a:t>“</a:t>
            </a:r>
            <a:r>
              <a:rPr lang="pt-BR" sz="8800" dirty="0">
                <a:solidFill>
                  <a:srgbClr val="0000CC"/>
                </a:solidFill>
              </a:rPr>
              <a:t>que o bispo seja irrepreensível</a:t>
            </a:r>
            <a:r>
              <a:rPr lang="pt-BR" sz="8800" dirty="0" smtClean="0"/>
              <a:t>”. </a:t>
            </a:r>
            <a:r>
              <a:rPr lang="pt-BR" sz="8800" dirty="0"/>
              <a:t>“</a:t>
            </a:r>
            <a:r>
              <a:rPr lang="pt-BR" sz="8800" dirty="0">
                <a:solidFill>
                  <a:srgbClr val="0000CC"/>
                </a:solidFill>
              </a:rPr>
              <a:t>Marido de uma mulher</a:t>
            </a:r>
            <a:r>
              <a:rPr lang="pt-BR" sz="8800" dirty="0"/>
              <a:t>” </a:t>
            </a:r>
            <a:r>
              <a:rPr lang="pt-BR" sz="8800" dirty="0" smtClean="0"/>
              <a:t>significa </a:t>
            </a:r>
            <a:r>
              <a:rPr lang="pt-BR" sz="8800" dirty="0"/>
              <a:t>que deve ser absolutamente fiel a uma só esposa – </a:t>
            </a:r>
            <a:r>
              <a:rPr lang="pt-BR" sz="8800" dirty="0" smtClean="0"/>
              <a:t>estabelecendo </a:t>
            </a:r>
            <a:r>
              <a:rPr lang="pt-BR" sz="8800" dirty="0"/>
              <a:t>a monogamia como único modelo de relacionamento conjugal aprovado por </a:t>
            </a:r>
            <a:r>
              <a:rPr lang="pt-BR" sz="8800" dirty="0" smtClean="0"/>
              <a:t>Deus. </a:t>
            </a:r>
            <a:r>
              <a:rPr lang="pt-BR" sz="8800" dirty="0"/>
              <a:t>“</a:t>
            </a:r>
            <a:r>
              <a:rPr lang="pt-BR" sz="8800" dirty="0">
                <a:solidFill>
                  <a:srgbClr val="0000CC"/>
                </a:solidFill>
              </a:rPr>
              <a:t>Hospitaleiro</a:t>
            </a:r>
            <a:r>
              <a:rPr lang="pt-BR" sz="8800" dirty="0" smtClean="0"/>
              <a:t>”, </a:t>
            </a:r>
            <a:r>
              <a:rPr lang="pt-BR" sz="8800" dirty="0"/>
              <a:t>significava abrigar, socorrer e suprir as necessidades dos pobres e </a:t>
            </a:r>
            <a:r>
              <a:rPr lang="pt-BR" sz="8800" dirty="0" smtClean="0"/>
              <a:t>aflitos. </a:t>
            </a:r>
            <a:r>
              <a:rPr lang="pt-BR" sz="8800" dirty="0"/>
              <a:t>“</a:t>
            </a:r>
            <a:r>
              <a:rPr lang="pt-BR" sz="8800" dirty="0">
                <a:solidFill>
                  <a:srgbClr val="7030A0"/>
                </a:solidFill>
              </a:rPr>
              <a:t>Apto para ensinar</a:t>
            </a:r>
            <a:r>
              <a:rPr lang="pt-BR" sz="8800" dirty="0"/>
              <a:t>”, </a:t>
            </a:r>
            <a:r>
              <a:rPr lang="pt-BR" sz="8800" dirty="0" smtClean="0"/>
              <a:t>saber </a:t>
            </a:r>
            <a:r>
              <a:rPr lang="pt-BR" sz="8800" dirty="0"/>
              <a:t>usar a palavra de Deus para </a:t>
            </a:r>
            <a:r>
              <a:rPr lang="pt-BR" sz="8800" dirty="0" smtClean="0"/>
              <a:t>aconselhar </a:t>
            </a:r>
            <a:r>
              <a:rPr lang="pt-BR" sz="8800" dirty="0"/>
              <a:t>e corrigir, de acordo com a necessidade dos fiéis. Dentre os vícios que devem ser notados: “</a:t>
            </a:r>
            <a:r>
              <a:rPr lang="pt-BR" sz="8800" dirty="0">
                <a:solidFill>
                  <a:srgbClr val="0000CC"/>
                </a:solidFill>
              </a:rPr>
              <a:t>Não dado ao vinho</a:t>
            </a:r>
            <a:r>
              <a:rPr lang="pt-BR" sz="8800" dirty="0"/>
              <a:t>”, </a:t>
            </a:r>
            <a:r>
              <a:rPr lang="pt-BR" sz="8800" dirty="0" smtClean="0"/>
              <a:t>o pecado </a:t>
            </a:r>
            <a:r>
              <a:rPr lang="pt-BR" sz="8800" dirty="0"/>
              <a:t>da embriaguez; “</a:t>
            </a:r>
            <a:r>
              <a:rPr lang="pt-BR" sz="8800" dirty="0">
                <a:solidFill>
                  <a:srgbClr val="0000CC"/>
                </a:solidFill>
              </a:rPr>
              <a:t>não espancador</a:t>
            </a:r>
            <a:r>
              <a:rPr lang="pt-BR" sz="8800" dirty="0" smtClean="0"/>
              <a:t>”. </a:t>
            </a:r>
            <a:r>
              <a:rPr lang="pt-BR" sz="8800" dirty="0"/>
              <a:t>Notemos ainda que deve cumprir seu papel na estrutura familiar – mais uma vez confirmando que a igreja deve enaltecer os papéis distintos de </a:t>
            </a:r>
            <a:r>
              <a:rPr lang="pt-BR" sz="8800" dirty="0" smtClean="0"/>
              <a:t>homem, mulher, </a:t>
            </a:r>
            <a:r>
              <a:rPr lang="pt-BR" sz="8800" dirty="0"/>
              <a:t>pais e filhos. “</a:t>
            </a:r>
            <a:r>
              <a:rPr lang="pt-BR" sz="8800" dirty="0">
                <a:solidFill>
                  <a:srgbClr val="0000CC"/>
                </a:solidFill>
              </a:rPr>
              <a:t>Não neófito</a:t>
            </a:r>
            <a:r>
              <a:rPr lang="pt-BR" sz="8800" dirty="0"/>
              <a:t>”, ou seja, imaturo na fé, pois poderia facilmente se apegar à honra e se esquecer da </a:t>
            </a:r>
            <a:r>
              <a:rPr lang="pt-BR" sz="8800" dirty="0" smtClean="0"/>
              <a:t>responsabilidade. </a:t>
            </a:r>
            <a:r>
              <a:rPr lang="pt-BR" sz="8800" dirty="0"/>
              <a:t>E, por último, mas não menos importante, “</a:t>
            </a:r>
            <a:r>
              <a:rPr lang="pt-BR" sz="8800" dirty="0">
                <a:solidFill>
                  <a:srgbClr val="0000CC"/>
                </a:solidFill>
              </a:rPr>
              <a:t>que tenha bom testemunho dos que estão de fora</a:t>
            </a:r>
            <a:r>
              <a:rPr lang="pt-BR" sz="8800" dirty="0"/>
              <a:t>”, pois isto revela que não vive a fé cristã apenas na </a:t>
            </a:r>
            <a:r>
              <a:rPr lang="pt-BR" sz="8800" dirty="0" smtClean="0"/>
              <a:t>igreja.</a:t>
            </a:r>
            <a:r>
              <a:rPr lang="pt-BR" sz="3500" dirty="0"/>
              <a:t>	</a:t>
            </a:r>
            <a:r>
              <a:rPr lang="pt-BR" sz="4400" dirty="0"/>
              <a:t>(</a:t>
            </a:r>
            <a:r>
              <a:rPr lang="pt-BR" sz="4400" dirty="0">
                <a:solidFill>
                  <a:srgbClr val="0000CC"/>
                </a:solidFill>
              </a:rPr>
              <a:t>cf. </a:t>
            </a:r>
            <a:r>
              <a:rPr lang="pt-BR" sz="4400" dirty="0" err="1">
                <a:solidFill>
                  <a:srgbClr val="0000CC"/>
                </a:solidFill>
              </a:rPr>
              <a:t>Tt</a:t>
            </a:r>
            <a:r>
              <a:rPr lang="pt-BR" sz="4400" dirty="0">
                <a:solidFill>
                  <a:srgbClr val="0000CC"/>
                </a:solidFill>
              </a:rPr>
              <a:t> 1.9)</a:t>
            </a:r>
            <a:endParaRPr lang="pt-BR" sz="44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907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32859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>
                <a:solidFill>
                  <a:srgbClr val="006600"/>
                </a:solidFill>
              </a:rPr>
              <a:t>II – A IMPORTÂNCIA DO DIACONATO</a:t>
            </a:r>
          </a:p>
          <a:p>
            <a:pPr marL="0" indent="0">
              <a:buNone/>
            </a:pPr>
            <a:r>
              <a:rPr lang="pt-BR" sz="2600" dirty="0">
                <a:solidFill>
                  <a:srgbClr val="0000CC"/>
                </a:solidFill>
              </a:rPr>
              <a:t>1 </a:t>
            </a:r>
            <a:r>
              <a:rPr lang="pt-BR" sz="2600" dirty="0" err="1">
                <a:solidFill>
                  <a:srgbClr val="0000CC"/>
                </a:solidFill>
              </a:rPr>
              <a:t>Tm</a:t>
            </a:r>
            <a:r>
              <a:rPr lang="pt-BR" sz="2600" dirty="0">
                <a:solidFill>
                  <a:srgbClr val="0000CC"/>
                </a:solidFill>
              </a:rPr>
              <a:t> 3. 8  Da mesma sorte os diáconos sejam honestos, não de língua dobre, não dados a muito vinho, não cobiçosos de torpe ganância,  9  guardando o mistério da fé em uma pura consciência.  10  E também estes sejam primeiro provados, depois sirvam, se forem irrepreensíveis.  11  Da mesma sorte as mulheres sejam honestas, não maldizentes, sóbrias e fiéis em tudo.  12  Os diáconos sejam maridos de uma mulher e governem bem seus filhos e suas próprias casas.  13  Porque os que servirem bem como diáconos adquirirão para si uma boa posição e muita confiança na fé que há em Cristo Jesus. </a:t>
            </a:r>
          </a:p>
        </p:txBody>
      </p:sp>
    </p:spTree>
    <p:extLst>
      <p:ext uri="{BB962C8B-B14F-4D97-AF65-F5344CB8AC3E}">
        <p14:creationId xmlns:p14="http://schemas.microsoft.com/office/powerpoint/2010/main" val="352764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28"/>
          </a:xfrm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200" b="1" dirty="0">
                <a:solidFill>
                  <a:srgbClr val="006600"/>
                </a:solidFill>
              </a:rPr>
              <a:t>II – A IMPORTÂNCIA DO DIACONATO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500" b="1" dirty="0">
                <a:solidFill>
                  <a:srgbClr val="006600"/>
                </a:solidFill>
              </a:rPr>
              <a:t>		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5900" dirty="0"/>
              <a:t>1 - </a:t>
            </a:r>
            <a:r>
              <a:rPr lang="pt-BR" sz="5900" dirty="0" smtClean="0"/>
              <a:t>É certo </a:t>
            </a:r>
            <a:r>
              <a:rPr lang="pt-BR" sz="5900" dirty="0"/>
              <a:t>que os sete varões escolhidos pelos apóstolos para servir às mesas </a:t>
            </a:r>
            <a:r>
              <a:rPr lang="pt-BR" sz="5900" dirty="0" smtClean="0"/>
              <a:t>(</a:t>
            </a:r>
            <a:r>
              <a:rPr lang="pt-BR" sz="5900" dirty="0" smtClean="0">
                <a:solidFill>
                  <a:srgbClr val="0000CC"/>
                </a:solidFill>
              </a:rPr>
              <a:t>At 6</a:t>
            </a:r>
            <a:r>
              <a:rPr lang="pt-BR" sz="5900" dirty="0" smtClean="0"/>
              <a:t>) foram </a:t>
            </a:r>
            <a:r>
              <a:rPr lang="pt-BR" sz="5900" dirty="0"/>
              <a:t>os primeiros diáconos da igreja (do grego, “servidores”). O cuidado com os órfãos, viúvas e demais necessitados no meio do povo de Deus sempre foi considerado um importante negócio – </a:t>
            </a:r>
            <a:r>
              <a:rPr lang="pt-BR" sz="5900" dirty="0" smtClean="0"/>
              <a:t>testemunho de </a:t>
            </a:r>
            <a:r>
              <a:rPr lang="pt-BR" sz="5900" dirty="0"/>
              <a:t>que somos discípulos de Cristo, </a:t>
            </a:r>
            <a:r>
              <a:rPr lang="pt-BR" sz="5900" dirty="0" smtClean="0"/>
              <a:t>amando </a:t>
            </a:r>
            <a:r>
              <a:rPr lang="pt-BR" sz="5900" dirty="0"/>
              <a:t>uns aos outros, não só por palavra, mas por </a:t>
            </a:r>
            <a:r>
              <a:rPr lang="pt-BR" sz="5900" dirty="0" smtClean="0"/>
              <a:t>obra. </a:t>
            </a:r>
            <a:r>
              <a:rPr lang="pt-BR" sz="5900" dirty="0"/>
              <a:t>A importância desse </a:t>
            </a:r>
            <a:r>
              <a:rPr lang="pt-BR" sz="5900" dirty="0" smtClean="0"/>
              <a:t>serviço, </a:t>
            </a:r>
            <a:r>
              <a:rPr lang="pt-BR" sz="5900" dirty="0"/>
              <a:t>tornou conveniente a instituição de diáconos – homens de caráter irrepreensível e verdadeira piedade que possam cuidar desta obra de natureza igualmente espiritual.</a:t>
            </a:r>
            <a:r>
              <a:rPr lang="pt-BR" sz="3900" dirty="0"/>
              <a:t>		 </a:t>
            </a:r>
            <a:r>
              <a:rPr lang="pt-BR" sz="1800" dirty="0"/>
              <a:t>(</a:t>
            </a:r>
            <a:r>
              <a:rPr lang="pt-BR" sz="1800" dirty="0" err="1">
                <a:solidFill>
                  <a:srgbClr val="0000CC"/>
                </a:solidFill>
              </a:rPr>
              <a:t>Gl</a:t>
            </a:r>
            <a:r>
              <a:rPr lang="pt-BR" sz="1800" dirty="0">
                <a:solidFill>
                  <a:srgbClr val="0000CC"/>
                </a:solidFill>
              </a:rPr>
              <a:t> 2.10; 1 </a:t>
            </a:r>
            <a:r>
              <a:rPr lang="pt-BR" sz="1800" dirty="0" err="1">
                <a:solidFill>
                  <a:srgbClr val="0000CC"/>
                </a:solidFill>
              </a:rPr>
              <a:t>Jo</a:t>
            </a:r>
            <a:r>
              <a:rPr lang="pt-BR" sz="1800" dirty="0">
                <a:solidFill>
                  <a:srgbClr val="0000CC"/>
                </a:solidFill>
              </a:rPr>
              <a:t> 3.17-18; </a:t>
            </a:r>
            <a:r>
              <a:rPr lang="pt-BR" sz="1800" dirty="0" smtClean="0">
                <a:solidFill>
                  <a:srgbClr val="0000CC"/>
                </a:solidFill>
              </a:rPr>
              <a:t> </a:t>
            </a:r>
            <a:r>
              <a:rPr lang="pt-BR" sz="1800" dirty="0">
                <a:solidFill>
                  <a:srgbClr val="0000CC"/>
                </a:solidFill>
              </a:rPr>
              <a:t>2 </a:t>
            </a:r>
            <a:r>
              <a:rPr lang="pt-BR" sz="1800" dirty="0" err="1">
                <a:solidFill>
                  <a:srgbClr val="0000CC"/>
                </a:solidFill>
              </a:rPr>
              <a:t>Co</a:t>
            </a:r>
            <a:r>
              <a:rPr lang="pt-BR" sz="1800" dirty="0">
                <a:solidFill>
                  <a:srgbClr val="0000CC"/>
                </a:solidFill>
              </a:rPr>
              <a:t> </a:t>
            </a:r>
            <a:r>
              <a:rPr lang="pt-BR" sz="1800" dirty="0" smtClean="0">
                <a:solidFill>
                  <a:srgbClr val="0000CC"/>
                </a:solidFill>
              </a:rPr>
              <a:t>8.1,3,4</a:t>
            </a:r>
            <a:r>
              <a:rPr lang="pt-BR" sz="1800" dirty="0" smtClean="0"/>
              <a:t>)</a:t>
            </a:r>
            <a:endParaRPr lang="pt-BR" sz="1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2600" dirty="0">
                <a:solidFill>
                  <a:srgbClr val="0000CC"/>
                </a:solidFill>
              </a:rPr>
              <a:t>Gl 2. </a:t>
            </a:r>
            <a:r>
              <a:rPr lang="pt-BR" sz="2600" dirty="0">
                <a:solidFill>
                  <a:srgbClr val="0000CC"/>
                </a:solidFill>
              </a:rPr>
              <a:t>10  recomendando-nos somente que nos lembrássemos dos pobres, o que também procurei fazer com diligência.</a:t>
            </a:r>
            <a:endParaRPr lang="fi-FI" sz="26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fi-FI" sz="2800" dirty="0">
                <a:solidFill>
                  <a:srgbClr val="7030A0"/>
                </a:solidFill>
              </a:rPr>
              <a:t>1 Jo 3. </a:t>
            </a:r>
            <a:r>
              <a:rPr lang="pt-BR" sz="2800" dirty="0">
                <a:solidFill>
                  <a:srgbClr val="7030A0"/>
                </a:solidFill>
              </a:rPr>
              <a:t>17  Quem, pois, tiver bens do mundo e, vendo o seu irmão necessitado, lhe cerrar o seu coração, como estará nele a caridade de Deus</a:t>
            </a:r>
            <a:r>
              <a:rPr lang="pt-BR" sz="2800" dirty="0" smtClean="0">
                <a:solidFill>
                  <a:srgbClr val="7030A0"/>
                </a:solidFill>
              </a:rPr>
              <a:t>?   18  </a:t>
            </a:r>
            <a:r>
              <a:rPr lang="pt-BR" sz="2800" dirty="0">
                <a:solidFill>
                  <a:srgbClr val="7030A0"/>
                </a:solidFill>
              </a:rPr>
              <a:t>Meus filhinhos, não amemos de palavra, nem de língua, mas por obra e em verdade.</a:t>
            </a:r>
            <a:endParaRPr lang="fi-FI" sz="28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fi-FI" sz="2600" dirty="0">
                <a:solidFill>
                  <a:srgbClr val="0000CC"/>
                </a:solidFill>
              </a:rPr>
              <a:t>2 Co 8. </a:t>
            </a:r>
            <a:r>
              <a:rPr lang="pt-BR" sz="2600" dirty="0">
                <a:solidFill>
                  <a:srgbClr val="0000CC"/>
                </a:solidFill>
              </a:rPr>
              <a:t>1 </a:t>
            </a:r>
            <a:r>
              <a:rPr lang="pt-BR" sz="2600" dirty="0" smtClean="0">
                <a:solidFill>
                  <a:srgbClr val="0000CC"/>
                </a:solidFill>
              </a:rPr>
              <a:t> </a:t>
            </a:r>
            <a:r>
              <a:rPr lang="pt-BR" sz="2600" dirty="0">
                <a:solidFill>
                  <a:srgbClr val="0000CC"/>
                </a:solidFill>
              </a:rPr>
              <a:t>Também, irmãos, vos fazemos conhecer a graça de Deus dada às igrejas da Macedônia</a:t>
            </a:r>
            <a:r>
              <a:rPr lang="pt-BR" sz="2600" dirty="0" smtClean="0">
                <a:solidFill>
                  <a:srgbClr val="0000CC"/>
                </a:solidFill>
              </a:rPr>
              <a:t>;  </a:t>
            </a:r>
          </a:p>
          <a:p>
            <a:pPr marL="0" indent="0">
              <a:buNone/>
            </a:pPr>
            <a:r>
              <a:rPr lang="pt-BR" sz="2600" dirty="0" smtClean="0">
                <a:solidFill>
                  <a:srgbClr val="0000CC"/>
                </a:solidFill>
              </a:rPr>
              <a:t>  3  </a:t>
            </a:r>
            <a:r>
              <a:rPr lang="pt-BR" sz="2600" dirty="0">
                <a:solidFill>
                  <a:srgbClr val="0000CC"/>
                </a:solidFill>
              </a:rPr>
              <a:t>Porque, </a:t>
            </a:r>
            <a:r>
              <a:rPr lang="pt-BR" sz="2600" dirty="0" smtClean="0">
                <a:solidFill>
                  <a:srgbClr val="0000CC"/>
                </a:solidFill>
              </a:rPr>
              <a:t>. . .  </a:t>
            </a:r>
            <a:r>
              <a:rPr lang="pt-BR" sz="2600" dirty="0">
                <a:solidFill>
                  <a:srgbClr val="0000CC"/>
                </a:solidFill>
              </a:rPr>
              <a:t>deram voluntariamente</a:t>
            </a:r>
            <a:r>
              <a:rPr lang="pt-BR" sz="2600" dirty="0" smtClean="0">
                <a:solidFill>
                  <a:srgbClr val="0000CC"/>
                </a:solidFill>
              </a:rPr>
              <a:t>,  4  </a:t>
            </a:r>
            <a:r>
              <a:rPr lang="pt-BR" sz="2600" dirty="0">
                <a:solidFill>
                  <a:srgbClr val="0000CC"/>
                </a:solidFill>
              </a:rPr>
              <a:t>pedindo-nos com muitos rogos a graça e a comunicação deste serviço, que se fazia para com os santos</a:t>
            </a:r>
            <a:r>
              <a:rPr lang="pt-BR" sz="2600" dirty="0" smtClean="0">
                <a:solidFill>
                  <a:srgbClr val="0000CC"/>
                </a:solidFill>
              </a:rPr>
              <a:t>.  </a:t>
            </a:r>
            <a:endParaRPr lang="pt-BR" sz="2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459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25355"/>
          </a:xfrm>
        </p:spPr>
        <p:txBody>
          <a:bodyPr>
            <a:normAutofit fontScale="55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400" b="1" dirty="0">
                <a:solidFill>
                  <a:srgbClr val="006600"/>
                </a:solidFill>
              </a:rPr>
              <a:t>II – A IMPORTÂNCIA DO DIACONATO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800" b="1" dirty="0">
                <a:solidFill>
                  <a:srgbClr val="006600"/>
                </a:solidFill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	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5100" dirty="0"/>
              <a:t>2-  As qualidades que o apóstolo define para os candidatos ao diaconato são mais ou menos parecidas com a dos presbíteros, e as que especifica no caso daqueles são igualmente desejáveis para os aspirantes ao episcopado, como: guardar </a:t>
            </a:r>
            <a:r>
              <a:rPr lang="pt-BR" sz="5100" dirty="0" smtClean="0"/>
              <a:t>“</a:t>
            </a:r>
            <a:r>
              <a:rPr lang="pt-BR" sz="5100" dirty="0" smtClean="0">
                <a:solidFill>
                  <a:srgbClr val="0000CC"/>
                </a:solidFill>
              </a:rPr>
              <a:t>o </a:t>
            </a:r>
            <a:r>
              <a:rPr lang="pt-BR" sz="5100" dirty="0">
                <a:solidFill>
                  <a:srgbClr val="0000CC"/>
                </a:solidFill>
              </a:rPr>
              <a:t>mistério da fé em uma consciência </a:t>
            </a:r>
            <a:r>
              <a:rPr lang="pt-BR" sz="5100" dirty="0" smtClean="0">
                <a:solidFill>
                  <a:srgbClr val="0000CC"/>
                </a:solidFill>
              </a:rPr>
              <a:t>pura</a:t>
            </a:r>
            <a:r>
              <a:rPr lang="pt-BR" sz="5100" dirty="0" smtClean="0"/>
              <a:t>”; </a:t>
            </a:r>
            <a:r>
              <a:rPr lang="pt-BR" sz="5100" dirty="0"/>
              <a:t>serem </a:t>
            </a:r>
            <a:r>
              <a:rPr lang="pt-BR" sz="5100" dirty="0" smtClean="0"/>
              <a:t>“</a:t>
            </a:r>
            <a:r>
              <a:rPr lang="pt-BR" sz="5100" dirty="0" smtClean="0">
                <a:solidFill>
                  <a:srgbClr val="0000CC"/>
                </a:solidFill>
              </a:rPr>
              <a:t>primeiro provados</a:t>
            </a:r>
            <a:r>
              <a:rPr lang="pt-BR" sz="5100" dirty="0" smtClean="0"/>
              <a:t>” </a:t>
            </a:r>
            <a:r>
              <a:rPr lang="pt-BR" sz="5100" dirty="0"/>
              <a:t>– ou seja, examinados, para ver se sua conduta e caráter realmente correspondem ao modelo </a:t>
            </a:r>
            <a:r>
              <a:rPr lang="pt-BR" sz="5100" dirty="0" smtClean="0"/>
              <a:t>apostólico.</a:t>
            </a:r>
            <a:endParaRPr lang="pt-BR" sz="51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000" dirty="0" smtClean="0">
                <a:solidFill>
                  <a:srgbClr val="0000CC"/>
                </a:solidFill>
              </a:rPr>
              <a:t>Da </a:t>
            </a:r>
            <a:r>
              <a:rPr lang="pt-BR" sz="3000" dirty="0">
                <a:solidFill>
                  <a:srgbClr val="0000CC"/>
                </a:solidFill>
              </a:rPr>
              <a:t>mesma sorte os diáconos </a:t>
            </a:r>
            <a:r>
              <a:rPr lang="pt-BR" sz="3000" dirty="0" smtClean="0">
                <a:solidFill>
                  <a:srgbClr val="0000CC"/>
                </a:solidFill>
              </a:rPr>
              <a:t>sejam: </a:t>
            </a:r>
          </a:p>
          <a:p>
            <a:pPr marL="0" indent="0">
              <a:buNone/>
            </a:pPr>
            <a:r>
              <a:rPr lang="pt-BR" sz="3000" dirty="0" smtClean="0">
                <a:solidFill>
                  <a:srgbClr val="0000CC"/>
                </a:solidFill>
              </a:rPr>
              <a:t>-honestos</a:t>
            </a:r>
            <a:r>
              <a:rPr lang="pt-BR" sz="3000" dirty="0">
                <a:solidFill>
                  <a:srgbClr val="0000CC"/>
                </a:solidFill>
              </a:rPr>
              <a:t>, não de língua dobre</a:t>
            </a:r>
            <a:r>
              <a:rPr lang="pt-BR" sz="3000" dirty="0" smtClean="0">
                <a:solidFill>
                  <a:srgbClr val="0000CC"/>
                </a:solidFill>
              </a:rPr>
              <a:t>,  </a:t>
            </a:r>
          </a:p>
          <a:p>
            <a:pPr marL="0" indent="0">
              <a:buNone/>
            </a:pPr>
            <a:r>
              <a:rPr lang="pt-BR" sz="3000" dirty="0" smtClean="0">
                <a:solidFill>
                  <a:srgbClr val="0000CC"/>
                </a:solidFill>
              </a:rPr>
              <a:t>-não dados a muito vinho, não cobiçosos de torpe ganância,</a:t>
            </a:r>
          </a:p>
          <a:p>
            <a:pPr marL="0" indent="0">
              <a:buNone/>
            </a:pPr>
            <a:r>
              <a:rPr lang="pt-BR" sz="3000" dirty="0" smtClean="0">
                <a:solidFill>
                  <a:srgbClr val="0000CC"/>
                </a:solidFill>
              </a:rPr>
              <a:t>-guardando o mistério da fé em uma pura consciência.  </a:t>
            </a:r>
          </a:p>
          <a:p>
            <a:pPr marL="0" indent="0">
              <a:buNone/>
            </a:pPr>
            <a:r>
              <a:rPr lang="pt-BR" sz="3000" dirty="0" smtClean="0">
                <a:solidFill>
                  <a:srgbClr val="7030A0"/>
                </a:solidFill>
              </a:rPr>
              <a:t>v. 11  Da </a:t>
            </a:r>
            <a:r>
              <a:rPr lang="pt-BR" sz="3000" dirty="0">
                <a:solidFill>
                  <a:srgbClr val="7030A0"/>
                </a:solidFill>
              </a:rPr>
              <a:t>mesma sorte as mulheres sejam honestas, não maldizentes, sóbrias e fiéis em tudo.  </a:t>
            </a:r>
            <a:endParaRPr lang="pt-BR" sz="30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pt-BR" sz="3000" dirty="0" smtClean="0">
                <a:solidFill>
                  <a:srgbClr val="0000CC"/>
                </a:solidFill>
              </a:rPr>
              <a:t>-  </a:t>
            </a:r>
            <a:r>
              <a:rPr lang="pt-BR" sz="3000" dirty="0">
                <a:solidFill>
                  <a:srgbClr val="0000CC"/>
                </a:solidFill>
              </a:rPr>
              <a:t>Os diáconos sejam maridos de uma mulher e governem bem seus filhos e suas próprias </a:t>
            </a:r>
            <a:r>
              <a:rPr lang="pt-BR" sz="3000" dirty="0" smtClean="0">
                <a:solidFill>
                  <a:srgbClr val="0000CC"/>
                </a:solidFill>
              </a:rPr>
              <a:t>casas</a:t>
            </a:r>
            <a:endParaRPr lang="pt-BR" sz="3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580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124744"/>
            <a:ext cx="7560840" cy="51125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800" b="1" cap="small" dirty="0">
                <a:solidFill>
                  <a:srgbClr val="006600"/>
                </a:solidFill>
                <a:cs typeface="Arial" charset="0"/>
              </a:rPr>
              <a:t>III – A NATUREZA DIVINA DA </a:t>
            </a:r>
            <a:r>
              <a:rPr lang="pt-BR" sz="2800" b="1" cap="small" dirty="0" smtClean="0">
                <a:solidFill>
                  <a:srgbClr val="006600"/>
                </a:solidFill>
                <a:cs typeface="Arial" charset="0"/>
              </a:rPr>
              <a:t>IGREJA</a:t>
            </a:r>
          </a:p>
          <a:p>
            <a:pPr marL="0" lvl="0" indent="0">
              <a:buNone/>
            </a:pPr>
            <a:endParaRPr lang="pt-BR" sz="1100" dirty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pt-BR" sz="3000" dirty="0">
                <a:solidFill>
                  <a:srgbClr val="0000CC"/>
                </a:solidFill>
              </a:rPr>
              <a:t>1 </a:t>
            </a:r>
            <a:r>
              <a:rPr lang="pt-BR" sz="3000" dirty="0" err="1">
                <a:solidFill>
                  <a:srgbClr val="0000CC"/>
                </a:solidFill>
              </a:rPr>
              <a:t>Tm</a:t>
            </a:r>
            <a:r>
              <a:rPr lang="pt-BR" sz="3000" dirty="0">
                <a:solidFill>
                  <a:srgbClr val="0000CC"/>
                </a:solidFill>
              </a:rPr>
              <a:t> 3. 14  Escrevo-te estas coisas, esperando ir ver-te bem depressa,  15  mas, se tardar, para que saibas como convém andar na casa de Deus, que é a igreja do Deus vivo, a coluna e firmeza da verdade.  16  E, sem dúvida alguma, grande é o mistério da piedade: Aquele que se manifestou em carne foi justificado em espírito, visto dos anjos, pregado aos gentios, crido no mundo e recebido acima, na glória.</a:t>
            </a:r>
          </a:p>
        </p:txBody>
      </p:sp>
    </p:spTree>
    <p:extLst>
      <p:ext uri="{BB962C8B-B14F-4D97-AF65-F5344CB8AC3E}">
        <p14:creationId xmlns:p14="http://schemas.microsoft.com/office/powerpoint/2010/main" val="2078137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800" b="1" cap="small" dirty="0">
                <a:solidFill>
                  <a:srgbClr val="006600"/>
                </a:solidFill>
                <a:cs typeface="Arial" charset="0"/>
              </a:rPr>
              <a:t>III – A NATUREZA DIVINA DA IGREJA</a:t>
            </a: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	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8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4500" dirty="0"/>
              <a:t>1 - Embora pretendesse encontrar novamente Timóteo, quando poderia instrui-lo </a:t>
            </a:r>
            <a:r>
              <a:rPr lang="pt-BR" sz="4500" dirty="0" smtClean="0"/>
              <a:t>pessoalmente, </a:t>
            </a:r>
            <a:r>
              <a:rPr lang="pt-BR" sz="4500" dirty="0"/>
              <a:t>o apóstolo </a:t>
            </a:r>
            <a:r>
              <a:rPr lang="pt-BR" sz="4500" dirty="0" smtClean="0"/>
              <a:t>escreve sabendo que </a:t>
            </a:r>
            <a:r>
              <a:rPr lang="pt-BR" sz="4500" dirty="0"/>
              <a:t>seu jovem discípulo não poderia ficar à mercê da sua ausência para cumprir sua missão. Ele considera que Timóteo </a:t>
            </a:r>
            <a:r>
              <a:rPr lang="pt-BR" sz="4500" dirty="0" smtClean="0"/>
              <a:t>precisa </a:t>
            </a:r>
            <a:r>
              <a:rPr lang="pt-BR" sz="4500" dirty="0"/>
              <a:t>cuidar </a:t>
            </a:r>
            <a:r>
              <a:rPr lang="pt-BR" sz="4500" dirty="0" smtClean="0"/>
              <a:t>dos </a:t>
            </a:r>
            <a:r>
              <a:rPr lang="pt-BR" sz="4500" dirty="0"/>
              <a:t>negócios da igreja, porque eles dizem respeito à casa de Deus</a:t>
            </a:r>
            <a:r>
              <a:rPr lang="pt-BR" sz="4500" dirty="0" smtClean="0"/>
              <a:t>.</a:t>
            </a:r>
            <a:r>
              <a:rPr lang="pt-BR" sz="4200" dirty="0"/>
              <a:t>	</a:t>
            </a:r>
            <a:r>
              <a:rPr lang="pt-BR" sz="1800" dirty="0"/>
              <a:t> (</a:t>
            </a:r>
            <a:r>
              <a:rPr lang="pt-BR" sz="1800" dirty="0">
                <a:solidFill>
                  <a:srgbClr val="0000CC"/>
                </a:solidFill>
              </a:rPr>
              <a:t>1 </a:t>
            </a:r>
            <a:r>
              <a:rPr lang="pt-BR" sz="1800" dirty="0" err="1">
                <a:solidFill>
                  <a:srgbClr val="0000CC"/>
                </a:solidFill>
              </a:rPr>
              <a:t>Co</a:t>
            </a:r>
            <a:r>
              <a:rPr lang="pt-BR" sz="1800" dirty="0">
                <a:solidFill>
                  <a:srgbClr val="0000CC"/>
                </a:solidFill>
              </a:rPr>
              <a:t> </a:t>
            </a:r>
            <a:r>
              <a:rPr lang="pt-BR" sz="1800" dirty="0" smtClean="0">
                <a:solidFill>
                  <a:srgbClr val="0000CC"/>
                </a:solidFill>
              </a:rPr>
              <a:t>4.1-4; </a:t>
            </a:r>
            <a:r>
              <a:rPr lang="pt-BR" sz="1800" dirty="0" err="1">
                <a:solidFill>
                  <a:srgbClr val="0000CC"/>
                </a:solidFill>
              </a:rPr>
              <a:t>Mt</a:t>
            </a:r>
            <a:r>
              <a:rPr lang="pt-BR" sz="1800" dirty="0">
                <a:solidFill>
                  <a:srgbClr val="0000CC"/>
                </a:solidFill>
              </a:rPr>
              <a:t> 24.45-51</a:t>
            </a:r>
            <a:r>
              <a:rPr lang="pt-BR" sz="1800" dirty="0"/>
              <a:t>).</a:t>
            </a:r>
            <a:endParaRPr lang="pt-BR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124744"/>
            <a:ext cx="7416824" cy="5040560"/>
          </a:xfrm>
          <a:ln>
            <a:solidFill>
              <a:srgbClr val="0000CC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Co 4.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1 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Que os homens nos considerem como ministros de Cristo e despenseiros dos mistérios de Deus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 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Além disso, requer-se nos despenseiros que cada um se ache fiel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3 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Todavia, a mim mui pouco se me dá de ser julgado por vós ou por algum juízo humano; nem eu tampouco a mim mesmo me julgo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4 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Porque em nada me sinto culpado; mas nem por isso me considero justificado, pois quem me julga é o Senhor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um </a:t>
            </a:r>
            <a:r>
              <a:rPr lang="pt-BR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receberá de Deus o louvor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228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416824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Mt </a:t>
            </a:r>
            <a:r>
              <a:rPr lang="pl-PL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24.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45  Quem é, pois, o servo fiel e prudente, que o Senhor constituiu sobre a sua casa, para dar o sustento a seu tempo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?  46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Bem-aventurado aquele servo que o Senhor, quando vier, achar servindo assim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47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Em verdade vos digo que o porá sobre todos os seus bens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48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Porém, se aquele mau servo disser consigo: O meu senhor tarde virá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49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 começar a espancar os seus </a:t>
            </a:r>
            <a:r>
              <a:rPr lang="pt-BR" sz="265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conservos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e a comer, e a beber com os bêbados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50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virá o senhor daquele servo num dia em que o não espera e à hora em que ele não sabe</a:t>
            </a:r>
            <a:r>
              <a:rPr lang="pt-BR" sz="265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51  </a:t>
            </a:r>
            <a:r>
              <a:rPr lang="pt-BR" sz="265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 separá-lo-á, e destinará a sua parte com os hipócritas; ali haverá pranto e ranger de dentes.</a:t>
            </a:r>
            <a:endParaRPr lang="pt-BR" sz="265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116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kumimoji="0" lang="pt-BR" sz="3400" b="1" i="0" u="none" strike="noStrike" kern="1200" cap="small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/>
                <a:ea typeface="+mn-ea"/>
                <a:cs typeface="Arial" charset="0"/>
              </a:rPr>
              <a:t>III – A NATUREZA DIVINA DA IGREJA 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400" b="1" cap="small" dirty="0">
                <a:solidFill>
                  <a:srgbClr val="006600"/>
                </a:solidFill>
                <a:cs typeface="Arial" charset="0"/>
              </a:rPr>
              <a:t>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9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4000" dirty="0"/>
              <a:t>2 - Além disso, a comparação da igreja à “</a:t>
            </a:r>
            <a:r>
              <a:rPr lang="pt-BR" sz="4000" dirty="0">
                <a:solidFill>
                  <a:srgbClr val="0000CC"/>
                </a:solidFill>
              </a:rPr>
              <a:t>coluna e firmeza da verdade</a:t>
            </a:r>
            <a:r>
              <a:rPr lang="pt-BR" sz="4000" dirty="0"/>
              <a:t>” define seu caráter ou missão, e isto acrescenta ainda maior gravidade e cuidado no trato de tudo o que diz respeito aos seus interesses. À igreja foi confiada a </a:t>
            </a:r>
            <a:r>
              <a:rPr lang="pt-BR" sz="4000" dirty="0" smtClean="0"/>
              <a:t>VERDADE DO EVANGELHO, </a:t>
            </a:r>
            <a:r>
              <a:rPr lang="pt-BR" sz="4000" dirty="0"/>
              <a:t>que ela sustenta através do seu testemunho; e essa verdade não é </a:t>
            </a:r>
            <a:r>
              <a:rPr lang="pt-BR" sz="4000" dirty="0" smtClean="0"/>
              <a:t>uma simples </a:t>
            </a:r>
            <a:r>
              <a:rPr lang="pt-BR" sz="4000" dirty="0"/>
              <a:t>notícia incerta, mas consiste num grandioso mistério divino cuja revelação repercutiu por toda a criação, movendo céus e terra: “</a:t>
            </a:r>
            <a:r>
              <a:rPr lang="pt-BR" sz="4000" dirty="0">
                <a:solidFill>
                  <a:srgbClr val="0000CC"/>
                </a:solidFill>
              </a:rPr>
              <a:t>Aquele que se manifestou em carne foi justificado em espírito, visto dos anjos, pregado aos gentios, crido no mundo e recebido acima, na glória</a:t>
            </a:r>
            <a:r>
              <a:rPr lang="pt-BR" sz="4000" dirty="0"/>
              <a:t>”.		 </a:t>
            </a:r>
            <a:r>
              <a:rPr lang="pt-BR" sz="1800" dirty="0"/>
              <a:t>(cf. </a:t>
            </a:r>
            <a:r>
              <a:rPr lang="pt-BR" sz="1800" dirty="0" err="1">
                <a:solidFill>
                  <a:srgbClr val="0000CC"/>
                </a:solidFill>
              </a:rPr>
              <a:t>Hb</a:t>
            </a:r>
            <a:r>
              <a:rPr lang="pt-BR" sz="1800" dirty="0">
                <a:solidFill>
                  <a:srgbClr val="0000CC"/>
                </a:solidFill>
              </a:rPr>
              <a:t> 12.18-29</a:t>
            </a:r>
            <a:r>
              <a:rPr lang="pt-BR" sz="1800" dirty="0"/>
              <a:t>)</a:t>
            </a:r>
            <a:endParaRPr lang="pt-BR" sz="1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a-DK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Hb 12.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18 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Porque não chegastes ao monte palpável, aceso em fogo, e à escuridão, e às trevas, e à tempestade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19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 ao sonido da trombeta, e à voz das palavras, a qual, os que a ouviram pediram que se lhes não falasse 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mais;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21  E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tão terrível era a visão, que Moisés disse: Estou todo assombrado e tremendo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22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Mas chegastes ao monte Sião, e à cidade do Deus vivo, à Jerusalém celestial, e aos muitos milhares de anjos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23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à universal </a:t>
            </a:r>
            <a:r>
              <a:rPr lang="pt-BR" sz="19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assembléia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e igreja dos primogênitos, que estão inscritos nos céus, e a Deus, o Juiz de todos, e aos espíritos dos justos aperfeiçoados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 24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 a Jesus, o Mediador de uma nova aliança, e ao sangue da aspersão, que fala melhor do que o de 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Abel.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25 Vede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que não rejeiteis ao que fala; porque, se não escaparam aqueles que rejeitaram o que na terra os advertia, muito menos nós, se nos desviarmos daquele que é dos céus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 26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 voz do qual moveu, então, a terra, mas, agora, anunciou, dizendo: Ainda uma vez comoverei, não só a terra, senão também o céu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28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Pelo que, tendo recebido um Reino que não pode ser abalado, retenhamos a graça, pela qual sirvamos a Deus agradavelmente com reverência e piedade</a:t>
            </a:r>
            <a:r>
              <a:rPr lang="pt-BR" sz="19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 29  </a:t>
            </a:r>
            <a:r>
              <a:rPr lang="pt-BR" sz="19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porque o nosso Deus é um fogo consumidor.</a:t>
            </a:r>
            <a:endParaRPr lang="pt-BR" sz="19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30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Conclusão	</a:t>
            </a:r>
            <a:r>
              <a:rPr lang="pt-BR" sz="4400" b="1" dirty="0">
                <a:solidFill>
                  <a:srgbClr val="006600"/>
                </a:solidFill>
              </a:rPr>
              <a:t>						</a:t>
            </a:r>
          </a:p>
          <a:p>
            <a:pPr marL="0" indent="0" algn="just">
              <a:buNone/>
            </a:pPr>
            <a:endParaRPr lang="pt-BR" sz="2200" b="1" dirty="0">
              <a:solidFill>
                <a:srgbClr val="006600"/>
              </a:solidFill>
            </a:endParaRP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100" dirty="0"/>
              <a:t>Não é pequena a tarefa daqueles que são chamados a servir no ministério, muito menos dispensável; mas é uma honra que não se pode comparar a qualquer outra deste mundo e que, por isso, exige dos que a aspiram a mais profunda convicção e o mais forte senso de comprometimento com </a:t>
            </a:r>
            <a:r>
              <a:rPr lang="pt-BR" sz="5100" dirty="0" err="1"/>
              <a:t>aqu’Ele</a:t>
            </a:r>
            <a:r>
              <a:rPr lang="pt-BR" sz="5100" dirty="0"/>
              <a:t> que os chamou para esta obra.</a:t>
            </a:r>
            <a:endParaRPr lang="pt-BR" sz="5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40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b="1" dirty="0">
                <a:solidFill>
                  <a:srgbClr val="006600"/>
                </a:solidFill>
              </a:rPr>
              <a:t>I – A EXCELÊNCIA DO EPISCOPADO						</a:t>
            </a:r>
            <a:r>
              <a:rPr lang="pt-BR" sz="2800" b="1" dirty="0">
                <a:solidFill>
                  <a:srgbClr val="006600"/>
                </a:solidFill>
              </a:rPr>
              <a:t>(VV. 1-7)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IMPORTÂNCIA DO DIACONATO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000" b="1" dirty="0">
                <a:solidFill>
                  <a:srgbClr val="006600"/>
                </a:solidFill>
              </a:rPr>
              <a:t>(VV. 8-13)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b="1" dirty="0">
                <a:solidFill>
                  <a:srgbClr val="006600"/>
                </a:solidFill>
              </a:rPr>
              <a:t>III – A NATUREZA DIVINA DA IGREJA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000" b="1" dirty="0">
                <a:solidFill>
                  <a:srgbClr val="006600"/>
                </a:solidFill>
              </a:rPr>
              <a:t>(VV. 14-16)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43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668839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Escrevo-te estas coisas, esperando ir ver-te bem depressa; mas, se tardar, para que saibas como convém andar na casa de Deus, que é a igreja do Deus vivo, a coluna e firmeza da verdade.”.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pt-BR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3. 14 e 15 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551911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ea typeface="+mn-ea"/>
                <a:cs typeface="Arial" charset="0"/>
              </a:rPr>
              <a:t>LIÇÃO 3:  A IGREJA E O MINISTÉRIO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3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t-BR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3. 1- 16</a:t>
            </a: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600" dirty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6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Escrevo-te estas coisas, esperando ir ver-te bem depressa; mas, se tardar, para que saibas como convém andar na casa de Deus, que é a igreja do Deus vivo, a coluna e firmeza da verdade.”.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	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pt-BR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3. 14 e 15 </a:t>
            </a:r>
            <a:r>
              <a:rPr lang="pt-BR" sz="4000" b="1" dirty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40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b="1" dirty="0">
                <a:solidFill>
                  <a:srgbClr val="006600"/>
                </a:solidFill>
              </a:rPr>
              <a:t>I – A EXCELÊNCIA DO EPISCOPADO						</a:t>
            </a:r>
            <a:r>
              <a:rPr lang="pt-BR" sz="2800" b="1" dirty="0">
                <a:solidFill>
                  <a:srgbClr val="006600"/>
                </a:solidFill>
              </a:rPr>
              <a:t>(VV. 1-7)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500" b="1" dirty="0">
                <a:solidFill>
                  <a:srgbClr val="006600"/>
                </a:solidFill>
              </a:rPr>
              <a:t>II – A IMPORTÂNCIA DO DIACONATO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000" b="1" dirty="0">
                <a:solidFill>
                  <a:srgbClr val="006600"/>
                </a:solidFill>
              </a:rPr>
              <a:t>(VV. 8-13)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b="1" dirty="0">
                <a:solidFill>
                  <a:srgbClr val="006600"/>
                </a:solidFill>
              </a:rPr>
              <a:t>III – A NATUREZA DIVINA DA IGREJA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000" b="1" dirty="0">
                <a:solidFill>
                  <a:srgbClr val="006600"/>
                </a:solidFill>
              </a:rPr>
              <a:t>(VV. 14-16)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43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Na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lição de hoje veremos que 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o apóstolo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Paulo 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se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preocupava com aqueles que estavam à frente da sã doutrina e da oração nas igrejas e de outras atividades essenciais à ordem e vida espiritual da comunidade cristã – a saber, os presbíteros e diáconos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  <a:endParaRPr lang="pt-BR" sz="30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548680"/>
            <a:ext cx="7560840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pt-BR" sz="2300" b="1" dirty="0">
                <a:solidFill>
                  <a:srgbClr val="006600"/>
                </a:solidFill>
              </a:rPr>
              <a:t>I – A EXCELÊNCIA DO </a:t>
            </a:r>
            <a:r>
              <a:rPr lang="pt-BR" sz="2300" b="1" dirty="0" smtClean="0">
                <a:solidFill>
                  <a:srgbClr val="006600"/>
                </a:solidFill>
              </a:rPr>
              <a:t>EPISCOPADO</a:t>
            </a:r>
            <a:endParaRPr lang="pt-BR" sz="23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pt-BR" sz="2500" dirty="0" smtClean="0">
                <a:solidFill>
                  <a:srgbClr val="0000CC"/>
                </a:solidFill>
              </a:rPr>
              <a:t>1 </a:t>
            </a:r>
            <a:r>
              <a:rPr lang="pt-BR" sz="2500" dirty="0" err="1">
                <a:solidFill>
                  <a:srgbClr val="0000CC"/>
                </a:solidFill>
              </a:rPr>
              <a:t>Tm</a:t>
            </a:r>
            <a:r>
              <a:rPr lang="pt-BR" sz="2500" dirty="0">
                <a:solidFill>
                  <a:srgbClr val="0000CC"/>
                </a:solidFill>
              </a:rPr>
              <a:t> 3. 1  Esta é uma palavra fiel: Se alguém deseja o episcopado, excelente obra deseja.  2  Convém, pois, que o bispo seja irrepreensível, marido de uma mulher, vigilante, sóbrio, honesto, hospitaleiro, apto para ensinar;  3  não dado ao vinho, não espancador, não cobiçoso de torpe ganância, mas moderado, não contencioso, não avarento;  4  que governe bem a sua própria casa, tendo seus filhos em sujeição, com toda a modéstia  5  (porque, se alguém não sabe governar a sua própria casa, terá cuidado da igreja de Deus?);  6  não neófito, para que, ensoberbecendo-se, não caia na condenação do diabo.  7  Convém, também, que tenha bom testemunho dos que estão de fora, para que não caia em afronta e no laço do diabo. </a:t>
            </a:r>
          </a:p>
        </p:txBody>
      </p:sp>
    </p:spTree>
    <p:extLst>
      <p:ext uri="{BB962C8B-B14F-4D97-AF65-F5344CB8AC3E}">
        <p14:creationId xmlns:p14="http://schemas.microsoft.com/office/powerpoint/2010/main" val="2256080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3:  A IGREJA E O MINISTÉRIO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pt-BR" sz="3800" b="1" dirty="0">
                <a:solidFill>
                  <a:srgbClr val="006600"/>
                </a:solidFill>
              </a:rPr>
              <a:t>I – A EXCELÊNCIA DO </a:t>
            </a:r>
            <a:r>
              <a:rPr lang="pt-BR" sz="3800" b="1" dirty="0" smtClean="0">
                <a:solidFill>
                  <a:srgbClr val="006600"/>
                </a:solidFill>
              </a:rPr>
              <a:t>EPISCOPADO</a:t>
            </a:r>
          </a:p>
          <a:p>
            <a:pPr marL="0" lvl="0" indent="0">
              <a:buNone/>
            </a:pPr>
            <a:r>
              <a:rPr lang="pt-BR" sz="1400" b="1" dirty="0">
                <a:solidFill>
                  <a:srgbClr val="006600"/>
                </a:solidFill>
              </a:rPr>
              <a:t>		</a:t>
            </a:r>
            <a:r>
              <a:rPr lang="pt-BR" sz="1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</a:t>
            </a:r>
            <a:r>
              <a:rPr lang="pt-BR" sz="4200" dirty="0" smtClean="0"/>
              <a:t>No </a:t>
            </a:r>
            <a:r>
              <a:rPr lang="pt-BR" sz="4200" dirty="0"/>
              <a:t>princípio, </a:t>
            </a:r>
            <a:r>
              <a:rPr lang="pt-BR" sz="4200" dirty="0" smtClean="0"/>
              <a:t>a </a:t>
            </a:r>
            <a:r>
              <a:rPr lang="pt-BR" sz="4200" dirty="0"/>
              <a:t>responsabilidade de conduzir os negócios da igreja incumbia aos apóstolos. Pouco depois, o crescimento daquela </a:t>
            </a:r>
            <a:r>
              <a:rPr lang="pt-BR" sz="4200" dirty="0" smtClean="0"/>
              <a:t>comunidade </a:t>
            </a:r>
            <a:r>
              <a:rPr lang="pt-BR" sz="4200" dirty="0"/>
              <a:t>e das suas necessidades levou-os a escolher alguns irmãos para auxiliá-los na importante tarefa de servir às mesas. </a:t>
            </a:r>
            <a:r>
              <a:rPr lang="pt-BR" sz="4200" dirty="0" smtClean="0"/>
              <a:t>É </a:t>
            </a:r>
            <a:r>
              <a:rPr lang="pt-BR" sz="4200" dirty="0"/>
              <a:t>durante a primeira viagem missionária de Paulo que vamos encontrar pela primeira vez a menção a irmãos escolhidos e consagrados como presbíteros das igrejas. Esses presbíteros </a:t>
            </a:r>
            <a:r>
              <a:rPr lang="pt-BR" sz="4200" dirty="0" smtClean="0"/>
              <a:t>(que </a:t>
            </a:r>
            <a:r>
              <a:rPr lang="pt-BR" sz="4200" dirty="0"/>
              <a:t>em grego significa “</a:t>
            </a:r>
            <a:r>
              <a:rPr lang="pt-BR" sz="4200" dirty="0" smtClean="0"/>
              <a:t>ancião”) </a:t>
            </a:r>
            <a:r>
              <a:rPr lang="pt-BR" sz="4200" dirty="0"/>
              <a:t>também são chamados de bispos (do grego, “supervisores</a:t>
            </a:r>
            <a:r>
              <a:rPr lang="pt-BR" sz="4200" dirty="0" smtClean="0"/>
              <a:t>”).       </a:t>
            </a:r>
            <a:r>
              <a:rPr lang="pt-BR" sz="1800" dirty="0" smtClean="0">
                <a:solidFill>
                  <a:srgbClr val="0000CC"/>
                </a:solidFill>
              </a:rPr>
              <a:t>(</a:t>
            </a:r>
            <a:r>
              <a:rPr lang="pt-BR" sz="1800" dirty="0">
                <a:solidFill>
                  <a:srgbClr val="0000CC"/>
                </a:solidFill>
              </a:rPr>
              <a:t>At </a:t>
            </a:r>
            <a:r>
              <a:rPr lang="pt-BR" sz="1800" dirty="0" smtClean="0">
                <a:solidFill>
                  <a:srgbClr val="0000CC"/>
                </a:solidFill>
              </a:rPr>
              <a:t>4.33; </a:t>
            </a:r>
            <a:r>
              <a:rPr lang="pt-BR" sz="1800" dirty="0">
                <a:solidFill>
                  <a:srgbClr val="0000CC"/>
                </a:solidFill>
              </a:rPr>
              <a:t>At 6.1-4; At 14.23; cf. At </a:t>
            </a:r>
            <a:r>
              <a:rPr lang="pt-BR" sz="1800" dirty="0" smtClean="0">
                <a:solidFill>
                  <a:srgbClr val="0000CC"/>
                </a:solidFill>
              </a:rPr>
              <a:t>20.17; </a:t>
            </a:r>
            <a:r>
              <a:rPr lang="pt-BR" sz="1800" dirty="0">
                <a:solidFill>
                  <a:srgbClr val="0000CC"/>
                </a:solidFill>
              </a:rPr>
              <a:t>1 </a:t>
            </a:r>
            <a:r>
              <a:rPr lang="pt-BR" sz="1800" dirty="0" err="1">
                <a:solidFill>
                  <a:srgbClr val="0000CC"/>
                </a:solidFill>
              </a:rPr>
              <a:t>Pe</a:t>
            </a:r>
            <a:r>
              <a:rPr lang="pt-BR" sz="1800" dirty="0">
                <a:solidFill>
                  <a:srgbClr val="0000CC"/>
                </a:solidFill>
              </a:rPr>
              <a:t> 5.1-4)</a:t>
            </a:r>
            <a:endParaRPr lang="pt-BR" sz="18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1600" y="764704"/>
            <a:ext cx="7272808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300" dirty="0">
                <a:solidFill>
                  <a:srgbClr val="0000CC"/>
                </a:solidFill>
              </a:rPr>
              <a:t>At 4. </a:t>
            </a:r>
            <a:r>
              <a:rPr lang="pt-BR" sz="2300" dirty="0">
                <a:solidFill>
                  <a:srgbClr val="0000CC"/>
                </a:solidFill>
              </a:rPr>
              <a:t>34  Não havia, pois, entre eles necessitado algum; porque todos os que possuíam herdades ou casas, vendendo-as, traziam o preço do que fora vendido e o depositavam aos pés dos apóstolos</a:t>
            </a:r>
            <a:r>
              <a:rPr lang="pt-BR" sz="2300" dirty="0" smtClean="0">
                <a:solidFill>
                  <a:srgbClr val="0000CC"/>
                </a:solidFill>
              </a:rPr>
              <a:t>. </a:t>
            </a:r>
          </a:p>
          <a:p>
            <a:pPr marL="0" indent="0">
              <a:buNone/>
            </a:pPr>
            <a:r>
              <a:rPr lang="da-DK" sz="2400" dirty="0" smtClean="0">
                <a:solidFill>
                  <a:srgbClr val="7030A0"/>
                </a:solidFill>
              </a:rPr>
              <a:t>At </a:t>
            </a:r>
            <a:r>
              <a:rPr lang="da-DK" sz="2400" dirty="0">
                <a:solidFill>
                  <a:srgbClr val="7030A0"/>
                </a:solidFill>
              </a:rPr>
              <a:t>6. </a:t>
            </a:r>
            <a:r>
              <a:rPr lang="pt-BR" sz="2400" dirty="0">
                <a:solidFill>
                  <a:srgbClr val="7030A0"/>
                </a:solidFill>
              </a:rPr>
              <a:t>1 </a:t>
            </a:r>
            <a:r>
              <a:rPr lang="pt-BR" sz="2400" dirty="0" smtClean="0">
                <a:solidFill>
                  <a:srgbClr val="7030A0"/>
                </a:solidFill>
              </a:rPr>
              <a:t>Ora</a:t>
            </a:r>
            <a:r>
              <a:rPr lang="pt-BR" sz="2400" dirty="0">
                <a:solidFill>
                  <a:srgbClr val="7030A0"/>
                </a:solidFill>
              </a:rPr>
              <a:t>, naqueles dias, crescendo o número dos discípulos, houve uma murmuração dos gregos contra os hebreus, porque as suas viúvas eram desprezadas no ministério cotidiano</a:t>
            </a:r>
            <a:r>
              <a:rPr lang="pt-BR" sz="2400" dirty="0" smtClean="0">
                <a:solidFill>
                  <a:srgbClr val="7030A0"/>
                </a:solidFill>
              </a:rPr>
              <a:t>.  2  </a:t>
            </a:r>
            <a:r>
              <a:rPr lang="pt-BR" sz="2400" dirty="0">
                <a:solidFill>
                  <a:srgbClr val="7030A0"/>
                </a:solidFill>
              </a:rPr>
              <a:t>E os doze, convocando a multidão dos discípulos, disseram: Não é razoável que nós deixemos a palavra de Deus e sirvamos às mesas</a:t>
            </a:r>
            <a:r>
              <a:rPr lang="pt-BR" sz="2400" dirty="0" smtClean="0">
                <a:solidFill>
                  <a:srgbClr val="7030A0"/>
                </a:solidFill>
              </a:rPr>
              <a:t>.  3  </a:t>
            </a:r>
            <a:r>
              <a:rPr lang="pt-BR" sz="2400" dirty="0">
                <a:solidFill>
                  <a:srgbClr val="7030A0"/>
                </a:solidFill>
              </a:rPr>
              <a:t>Escolhei, pois, irmãos, dentre vós, sete varões de boa reputação, cheios do Espírito Santo e de sabedoria, aos quais constituamos sobre este importante negócio</a:t>
            </a:r>
            <a:r>
              <a:rPr lang="pt-BR" sz="2400" dirty="0" smtClean="0">
                <a:solidFill>
                  <a:srgbClr val="7030A0"/>
                </a:solidFill>
              </a:rPr>
              <a:t>.  4  </a:t>
            </a:r>
            <a:r>
              <a:rPr lang="pt-BR" sz="2400" dirty="0">
                <a:solidFill>
                  <a:srgbClr val="7030A0"/>
                </a:solidFill>
              </a:rPr>
              <a:t>Mas nós perseveraremos na oração e no ministério da palavra</a:t>
            </a:r>
            <a:r>
              <a:rPr lang="pt-BR" sz="2400" dirty="0" smtClean="0">
                <a:solidFill>
                  <a:srgbClr val="7030A0"/>
                </a:solidFill>
              </a:rPr>
              <a:t>.</a:t>
            </a:r>
            <a:endParaRPr lang="pt-BR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2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1655</Words>
  <Application>Microsoft Office PowerPoint</Application>
  <PresentationFormat>Apresentação na tela (4:3)</PresentationFormat>
  <Paragraphs>125</Paragraphs>
  <Slides>28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CARTAS A TIMÓTEO LIÇÃO 3:  A IGREJA E O MINISTÉRIO</vt:lpstr>
      <vt:lpstr>CARTAS A TIMÓTEO LIÇÃO 3:  A IGREJA E O MINISTÉRIO</vt:lpstr>
      <vt:lpstr>CARTAS A TIMÓTEO LIÇÃO 3:  A IGREJA E O MINISTÉRIO</vt:lpstr>
      <vt:lpstr>CARTAS A TIMÓTEO LIÇÃO 3:  A IGREJA E O MINISTÉRIO</vt:lpstr>
      <vt:lpstr>Apresentação do PowerPoint</vt:lpstr>
      <vt:lpstr>CARTAS A TIMÓTEO LIÇÃO 3:  A IGREJA E O MINISTÉRIO</vt:lpstr>
      <vt:lpstr>Apresentação do PowerPoint</vt:lpstr>
      <vt:lpstr>Apresentação do PowerPoint</vt:lpstr>
      <vt:lpstr>CARTAS A TIMÓTEO LIÇÃO 3:  A IGREJA E O MINISTÉRIO</vt:lpstr>
      <vt:lpstr>Apresentação do PowerPoint</vt:lpstr>
      <vt:lpstr>CARTAS A TIMÓTEO LIÇÃO 3:  A IGREJA E O MINISTÉRIO</vt:lpstr>
      <vt:lpstr>Apresentação do PowerPoint</vt:lpstr>
      <vt:lpstr>CARTAS A TIMÓTEO LIÇÃO 3:  A IGREJA E O MINISTÉRIO</vt:lpstr>
      <vt:lpstr>Apresentação do PowerPoint</vt:lpstr>
      <vt:lpstr>CARTAS A TIMÓTEO LIÇÃO 3:  A IGREJA E O MINISTÉRIO</vt:lpstr>
      <vt:lpstr>Apresentação do PowerPoint</vt:lpstr>
      <vt:lpstr>Apresentação do PowerPoint</vt:lpstr>
      <vt:lpstr>CARTAS A TIMÓTEO LIÇÃO 3:  A IGREJA E O MINISTÉRIO</vt:lpstr>
      <vt:lpstr>Apresentação do PowerPoint</vt:lpstr>
      <vt:lpstr>Apresentação do PowerPoint</vt:lpstr>
      <vt:lpstr>CARTAS A TIMÓTEO LIÇÃO 3:  A IGREJA E O MINISTÉRIO</vt:lpstr>
      <vt:lpstr>Apresentação do PowerPoint</vt:lpstr>
      <vt:lpstr>CARTAS A TIMÓTEO LIÇÃO 3:  A IGREJA E O MINISTÉRIO</vt:lpstr>
      <vt:lpstr>CARTAS A TIMÓTEO LIÇÃO 3:  A IGREJA E O MINISTÉRIO</vt:lpstr>
      <vt:lpstr>CARTAS A TIMÓTEO LIÇÃO 3:  A IGREJA E O MINISTÉRIO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151</cp:revision>
  <dcterms:created xsi:type="dcterms:W3CDTF">2017-03-28T13:10:15Z</dcterms:created>
  <dcterms:modified xsi:type="dcterms:W3CDTF">2020-07-15T00:27:44Z</dcterms:modified>
</cp:coreProperties>
</file>